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65" r:id="rId2"/>
    <p:sldId id="329" r:id="rId3"/>
    <p:sldId id="310" r:id="rId4"/>
    <p:sldId id="323" r:id="rId5"/>
    <p:sldId id="326" r:id="rId6"/>
    <p:sldId id="320" r:id="rId7"/>
    <p:sldId id="358" r:id="rId8"/>
    <p:sldId id="321" r:id="rId9"/>
    <p:sldId id="327" r:id="rId10"/>
    <p:sldId id="349" r:id="rId11"/>
    <p:sldId id="324" r:id="rId12"/>
    <p:sldId id="325" r:id="rId13"/>
    <p:sldId id="359" r:id="rId14"/>
    <p:sldId id="328" r:id="rId15"/>
    <p:sldId id="334" r:id="rId16"/>
    <p:sldId id="360" r:id="rId17"/>
    <p:sldId id="361" r:id="rId18"/>
    <p:sldId id="335" r:id="rId19"/>
    <p:sldId id="330" r:id="rId20"/>
    <p:sldId id="331" r:id="rId21"/>
    <p:sldId id="332" r:id="rId22"/>
    <p:sldId id="333" r:id="rId23"/>
    <p:sldId id="336" r:id="rId24"/>
    <p:sldId id="337" r:id="rId25"/>
    <p:sldId id="338" r:id="rId26"/>
    <p:sldId id="340" r:id="rId27"/>
    <p:sldId id="339" r:id="rId28"/>
    <p:sldId id="352" r:id="rId29"/>
    <p:sldId id="351" r:id="rId30"/>
    <p:sldId id="341" r:id="rId31"/>
    <p:sldId id="342" r:id="rId32"/>
    <p:sldId id="343" r:id="rId33"/>
    <p:sldId id="344" r:id="rId34"/>
    <p:sldId id="345" r:id="rId35"/>
    <p:sldId id="346" r:id="rId36"/>
    <p:sldId id="353" r:id="rId37"/>
    <p:sldId id="354" r:id="rId38"/>
    <p:sldId id="348" r:id="rId39"/>
    <p:sldId id="347" r:id="rId40"/>
    <p:sldId id="350" r:id="rId41"/>
    <p:sldId id="356" r:id="rId42"/>
    <p:sldId id="355" r:id="rId43"/>
    <p:sldId id="357" r:id="rId44"/>
  </p:sldIdLst>
  <p:sldSz cx="12188825" cy="6858000"/>
  <p:notesSz cx="6858000" cy="9144000"/>
  <p:custDataLst>
    <p:tags r:id="rId4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9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42" autoAdjust="0"/>
    <p:restoredTop sz="91808" autoAdjust="0"/>
  </p:normalViewPr>
  <p:slideViewPr>
    <p:cSldViewPr showGuides="1">
      <p:cViewPr>
        <p:scale>
          <a:sx n="100" d="100"/>
          <a:sy n="100" d="100"/>
        </p:scale>
        <p:origin x="1224" y="2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4C6EAD-3B5F-3C4B-8F74-E6D626E8230F}" type="doc">
      <dgm:prSet loTypeId="urn:microsoft.com/office/officeart/2005/8/layout/venn3" loCatId="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2BAE6DD-1FC4-E748-A403-47B15C81D35F}">
      <dgm:prSet phldrT="[Text]"/>
      <dgm:spPr>
        <a:solidFill>
          <a:schemeClr val="accent4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Popular (Top 3 in Data Science)</a:t>
          </a:r>
        </a:p>
      </dgm:t>
    </dgm:pt>
    <dgm:pt modelId="{12DA012C-BABC-6D4A-824F-FF217FE2081A}" type="parTrans" cxnId="{5B40BF1D-4771-3B40-A7A6-087DF1C139E9}">
      <dgm:prSet/>
      <dgm:spPr/>
      <dgm:t>
        <a:bodyPr/>
        <a:lstStyle/>
        <a:p>
          <a:endParaRPr lang="en-US"/>
        </a:p>
      </dgm:t>
    </dgm:pt>
    <dgm:pt modelId="{1CEC3ECC-74BE-0E47-A6C5-6E4A4897E5F8}" type="sibTrans" cxnId="{5B40BF1D-4771-3B40-A7A6-087DF1C139E9}">
      <dgm:prSet/>
      <dgm:spPr/>
      <dgm:t>
        <a:bodyPr/>
        <a:lstStyle/>
        <a:p>
          <a:endParaRPr lang="en-US"/>
        </a:p>
      </dgm:t>
    </dgm:pt>
    <dgm:pt modelId="{83FB9352-00A5-2C43-9B32-46F5BAABD3BB}">
      <dgm:prSet phldrT="[Text]"/>
      <dgm:spPr>
        <a:solidFill>
          <a:schemeClr val="accent4">
            <a:hueOff val="-3110148"/>
            <a:satOff val="5562"/>
            <a:lumOff val="1451"/>
          </a:schemeClr>
        </a:solidFill>
      </dgm:spPr>
      <dgm:t>
        <a:bodyPr/>
        <a:lstStyle/>
        <a:p>
          <a:r>
            <a:rPr lang="en-US" dirty="0"/>
            <a:t>Strong in graphics and statistics</a:t>
          </a:r>
        </a:p>
      </dgm:t>
    </dgm:pt>
    <dgm:pt modelId="{9F98E6DA-F828-1C47-BFA9-94C233C42C98}" type="parTrans" cxnId="{25CAE203-DF93-BC43-A4EA-BDFA87DA6FE0}">
      <dgm:prSet/>
      <dgm:spPr/>
      <dgm:t>
        <a:bodyPr/>
        <a:lstStyle/>
        <a:p>
          <a:endParaRPr lang="en-US"/>
        </a:p>
      </dgm:t>
    </dgm:pt>
    <dgm:pt modelId="{81B07BFF-D217-4249-A7D6-AE1CA3F34E10}" type="sibTrans" cxnId="{25CAE203-DF93-BC43-A4EA-BDFA87DA6FE0}">
      <dgm:prSet/>
      <dgm:spPr/>
      <dgm:t>
        <a:bodyPr/>
        <a:lstStyle/>
        <a:p>
          <a:endParaRPr lang="en-US"/>
        </a:p>
      </dgm:t>
    </dgm:pt>
    <dgm:pt modelId="{39BF94F4-AE18-A444-821A-868FFE72E7CF}">
      <dgm:prSet phldrT="[Text]"/>
      <dgm:spPr>
        <a:solidFill>
          <a:schemeClr val="accent4">
            <a:hueOff val="-6220296"/>
            <a:satOff val="11125"/>
            <a:lumOff val="2902"/>
          </a:schemeClr>
        </a:solidFill>
      </dgm:spPr>
      <dgm:t>
        <a:bodyPr/>
        <a:lstStyle/>
        <a:p>
          <a:r>
            <a:rPr lang="en-US" dirty="0"/>
            <a:t>Fast and efficient</a:t>
          </a:r>
        </a:p>
      </dgm:t>
    </dgm:pt>
    <dgm:pt modelId="{D566DB7C-A9B1-3142-B488-70848DB3372F}" type="parTrans" cxnId="{2AFE0AD8-3730-C445-A324-18C40C32F288}">
      <dgm:prSet/>
      <dgm:spPr/>
      <dgm:t>
        <a:bodyPr/>
        <a:lstStyle/>
        <a:p>
          <a:endParaRPr lang="en-US"/>
        </a:p>
      </dgm:t>
    </dgm:pt>
    <dgm:pt modelId="{9EB2F8EE-9745-414C-8D50-44D43B4089A7}" type="sibTrans" cxnId="{2AFE0AD8-3730-C445-A324-18C40C32F288}">
      <dgm:prSet/>
      <dgm:spPr/>
      <dgm:t>
        <a:bodyPr/>
        <a:lstStyle/>
        <a:p>
          <a:endParaRPr lang="en-US"/>
        </a:p>
      </dgm:t>
    </dgm:pt>
    <dgm:pt modelId="{14C7122B-3928-4049-8A9F-0292B55B6C63}">
      <dgm:prSet phldrT="[Text]"/>
      <dgm:spPr>
        <a:solidFill>
          <a:schemeClr val="accent4">
            <a:hueOff val="-9330444"/>
            <a:satOff val="16687"/>
            <a:lumOff val="4353"/>
          </a:schemeClr>
        </a:solidFill>
      </dgm:spPr>
      <dgm:t>
        <a:bodyPr/>
        <a:lstStyle/>
        <a:p>
          <a:r>
            <a:rPr lang="en-US" dirty="0"/>
            <a:t>Open source</a:t>
          </a:r>
        </a:p>
      </dgm:t>
    </dgm:pt>
    <dgm:pt modelId="{A490D1B1-691D-FE44-B85E-C84498AAB0C2}" type="parTrans" cxnId="{2092201D-91DB-E147-A98D-97CD01C09671}">
      <dgm:prSet/>
      <dgm:spPr/>
      <dgm:t>
        <a:bodyPr/>
        <a:lstStyle/>
        <a:p>
          <a:endParaRPr lang="en-US"/>
        </a:p>
      </dgm:t>
    </dgm:pt>
    <dgm:pt modelId="{C63923D8-0343-D14F-8445-D89EFC8AA074}" type="sibTrans" cxnId="{2092201D-91DB-E147-A98D-97CD01C09671}">
      <dgm:prSet/>
      <dgm:spPr/>
      <dgm:t>
        <a:bodyPr/>
        <a:lstStyle/>
        <a:p>
          <a:endParaRPr lang="en-US"/>
        </a:p>
      </dgm:t>
    </dgm:pt>
    <dgm:pt modelId="{926E3ABD-B959-DE47-A390-9304B581FF8E}">
      <dgm:prSet/>
      <dgm:spPr>
        <a:solidFill>
          <a:schemeClr val="accent4">
            <a:hueOff val="-12440591"/>
            <a:satOff val="22250"/>
            <a:lumOff val="5804"/>
          </a:schemeClr>
        </a:solidFill>
      </dgm:spPr>
      <dgm:t>
        <a:bodyPr/>
        <a:lstStyle/>
        <a:p>
          <a:r>
            <a:rPr lang="en-US" dirty="0"/>
            <a:t>Can be automated</a:t>
          </a:r>
        </a:p>
      </dgm:t>
    </dgm:pt>
    <dgm:pt modelId="{06AB4571-F58A-5E4E-BD93-59714ECDC43A}" type="parTrans" cxnId="{9503ED5B-0C2A-D54C-BC70-5BF093408CED}">
      <dgm:prSet/>
      <dgm:spPr/>
      <dgm:t>
        <a:bodyPr/>
        <a:lstStyle/>
        <a:p>
          <a:endParaRPr lang="en-US"/>
        </a:p>
      </dgm:t>
    </dgm:pt>
    <dgm:pt modelId="{B5B30326-E517-6548-B1AF-E90A6B8ED9CA}" type="sibTrans" cxnId="{9503ED5B-0C2A-D54C-BC70-5BF093408CED}">
      <dgm:prSet/>
      <dgm:spPr/>
      <dgm:t>
        <a:bodyPr/>
        <a:lstStyle/>
        <a:p>
          <a:endParaRPr lang="en-US"/>
        </a:p>
      </dgm:t>
    </dgm:pt>
    <dgm:pt modelId="{ED6BDE8D-5D2B-1641-B173-7F7D152B9F1D}">
      <dgm:prSet/>
      <dgm:spPr>
        <a:solidFill>
          <a:schemeClr val="accent4">
            <a:hueOff val="-15550739"/>
            <a:satOff val="27812"/>
            <a:lumOff val="7255"/>
          </a:schemeClr>
        </a:solidFill>
      </dgm:spPr>
      <dgm:t>
        <a:bodyPr/>
        <a:lstStyle/>
        <a:p>
          <a:r>
            <a:rPr lang="en-US" dirty="0"/>
            <a:t>Useful for careers in many fields!</a:t>
          </a:r>
        </a:p>
      </dgm:t>
    </dgm:pt>
    <dgm:pt modelId="{043F30CC-9B9D-3B4B-B8CC-AB5EB876BA00}" type="parTrans" cxnId="{EB06E85A-EB6E-9549-AC43-D5DC6739E1A7}">
      <dgm:prSet/>
      <dgm:spPr/>
      <dgm:t>
        <a:bodyPr/>
        <a:lstStyle/>
        <a:p>
          <a:endParaRPr lang="en-US"/>
        </a:p>
      </dgm:t>
    </dgm:pt>
    <dgm:pt modelId="{31F00736-DD65-3946-AB44-FBF5B531B6F0}" type="sibTrans" cxnId="{EB06E85A-EB6E-9549-AC43-D5DC6739E1A7}">
      <dgm:prSet/>
      <dgm:spPr/>
      <dgm:t>
        <a:bodyPr/>
        <a:lstStyle/>
        <a:p>
          <a:endParaRPr lang="en-US"/>
        </a:p>
      </dgm:t>
    </dgm:pt>
    <dgm:pt modelId="{799E2129-EB1C-9840-8279-8FF98EF9CA14}" type="pres">
      <dgm:prSet presAssocID="{E94C6EAD-3B5F-3C4B-8F74-E6D626E8230F}" presName="Name0" presStyleCnt="0">
        <dgm:presLayoutVars>
          <dgm:dir/>
          <dgm:resizeHandles val="exact"/>
        </dgm:presLayoutVars>
      </dgm:prSet>
      <dgm:spPr/>
    </dgm:pt>
    <dgm:pt modelId="{46650CEB-FF2E-4C42-BDD5-C1638C1F96D9}" type="pres">
      <dgm:prSet presAssocID="{62BAE6DD-1FC4-E748-A403-47B15C81D35F}" presName="Name5" presStyleLbl="vennNode1" presStyleIdx="0" presStyleCnt="6">
        <dgm:presLayoutVars>
          <dgm:bulletEnabled val="1"/>
        </dgm:presLayoutVars>
      </dgm:prSet>
      <dgm:spPr/>
    </dgm:pt>
    <dgm:pt modelId="{7E8E632C-DDD6-7B40-BAF1-BCD515353FF3}" type="pres">
      <dgm:prSet presAssocID="{1CEC3ECC-74BE-0E47-A6C5-6E4A4897E5F8}" presName="space" presStyleCnt="0"/>
      <dgm:spPr/>
    </dgm:pt>
    <dgm:pt modelId="{48507F6C-D5D9-2946-8D4C-8FDFC69F709E}" type="pres">
      <dgm:prSet presAssocID="{83FB9352-00A5-2C43-9B32-46F5BAABD3BB}" presName="Name5" presStyleLbl="vennNode1" presStyleIdx="1" presStyleCnt="6">
        <dgm:presLayoutVars>
          <dgm:bulletEnabled val="1"/>
        </dgm:presLayoutVars>
      </dgm:prSet>
      <dgm:spPr/>
    </dgm:pt>
    <dgm:pt modelId="{BC526675-92FB-2949-AF26-B7A29AE041B7}" type="pres">
      <dgm:prSet presAssocID="{81B07BFF-D217-4249-A7D6-AE1CA3F34E10}" presName="space" presStyleCnt="0"/>
      <dgm:spPr/>
    </dgm:pt>
    <dgm:pt modelId="{8D4E9A11-159D-EA4B-BEFD-C944B3D079B3}" type="pres">
      <dgm:prSet presAssocID="{39BF94F4-AE18-A444-821A-868FFE72E7CF}" presName="Name5" presStyleLbl="vennNode1" presStyleIdx="2" presStyleCnt="6">
        <dgm:presLayoutVars>
          <dgm:bulletEnabled val="1"/>
        </dgm:presLayoutVars>
      </dgm:prSet>
      <dgm:spPr/>
    </dgm:pt>
    <dgm:pt modelId="{50A3153F-E1BA-CA42-B5E2-0CD81914C140}" type="pres">
      <dgm:prSet presAssocID="{9EB2F8EE-9745-414C-8D50-44D43B4089A7}" presName="space" presStyleCnt="0"/>
      <dgm:spPr/>
    </dgm:pt>
    <dgm:pt modelId="{83073C5E-B462-444C-9BC4-C5F6CAAB054A}" type="pres">
      <dgm:prSet presAssocID="{14C7122B-3928-4049-8A9F-0292B55B6C63}" presName="Name5" presStyleLbl="vennNode1" presStyleIdx="3" presStyleCnt="6">
        <dgm:presLayoutVars>
          <dgm:bulletEnabled val="1"/>
        </dgm:presLayoutVars>
      </dgm:prSet>
      <dgm:spPr/>
    </dgm:pt>
    <dgm:pt modelId="{039D746D-1CCD-C840-809A-324E64DF3B34}" type="pres">
      <dgm:prSet presAssocID="{C63923D8-0343-D14F-8445-D89EFC8AA074}" presName="space" presStyleCnt="0"/>
      <dgm:spPr/>
    </dgm:pt>
    <dgm:pt modelId="{57647EB6-8A75-C44B-A21D-99D6EDD0926E}" type="pres">
      <dgm:prSet presAssocID="{926E3ABD-B959-DE47-A390-9304B581FF8E}" presName="Name5" presStyleLbl="vennNode1" presStyleIdx="4" presStyleCnt="6">
        <dgm:presLayoutVars>
          <dgm:bulletEnabled val="1"/>
        </dgm:presLayoutVars>
      </dgm:prSet>
      <dgm:spPr/>
    </dgm:pt>
    <dgm:pt modelId="{96DDC16E-E3B4-0E46-B6DD-E8E1FDE039F2}" type="pres">
      <dgm:prSet presAssocID="{B5B30326-E517-6548-B1AF-E90A6B8ED9CA}" presName="space" presStyleCnt="0"/>
      <dgm:spPr/>
    </dgm:pt>
    <dgm:pt modelId="{12F8BED6-F79B-0B48-9FCA-8B0676BCCA51}" type="pres">
      <dgm:prSet presAssocID="{ED6BDE8D-5D2B-1641-B173-7F7D152B9F1D}" presName="Name5" presStyleLbl="vennNode1" presStyleIdx="5" presStyleCnt="6">
        <dgm:presLayoutVars>
          <dgm:bulletEnabled val="1"/>
        </dgm:presLayoutVars>
      </dgm:prSet>
      <dgm:spPr/>
    </dgm:pt>
  </dgm:ptLst>
  <dgm:cxnLst>
    <dgm:cxn modelId="{25CAE203-DF93-BC43-A4EA-BDFA87DA6FE0}" srcId="{E94C6EAD-3B5F-3C4B-8F74-E6D626E8230F}" destId="{83FB9352-00A5-2C43-9B32-46F5BAABD3BB}" srcOrd="1" destOrd="0" parTransId="{9F98E6DA-F828-1C47-BFA9-94C233C42C98}" sibTransId="{81B07BFF-D217-4249-A7D6-AE1CA3F34E10}"/>
    <dgm:cxn modelId="{B1E83608-97F7-FB4E-BE10-64934078C694}" type="presOf" srcId="{14C7122B-3928-4049-8A9F-0292B55B6C63}" destId="{83073C5E-B462-444C-9BC4-C5F6CAAB054A}" srcOrd="0" destOrd="0" presId="urn:microsoft.com/office/officeart/2005/8/layout/venn3"/>
    <dgm:cxn modelId="{DF001515-1322-E040-93D5-A5003384F328}" type="presOf" srcId="{39BF94F4-AE18-A444-821A-868FFE72E7CF}" destId="{8D4E9A11-159D-EA4B-BEFD-C944B3D079B3}" srcOrd="0" destOrd="0" presId="urn:microsoft.com/office/officeart/2005/8/layout/venn3"/>
    <dgm:cxn modelId="{2092201D-91DB-E147-A98D-97CD01C09671}" srcId="{E94C6EAD-3B5F-3C4B-8F74-E6D626E8230F}" destId="{14C7122B-3928-4049-8A9F-0292B55B6C63}" srcOrd="3" destOrd="0" parTransId="{A490D1B1-691D-FE44-B85E-C84498AAB0C2}" sibTransId="{C63923D8-0343-D14F-8445-D89EFC8AA074}"/>
    <dgm:cxn modelId="{5B40BF1D-4771-3B40-A7A6-087DF1C139E9}" srcId="{E94C6EAD-3B5F-3C4B-8F74-E6D626E8230F}" destId="{62BAE6DD-1FC4-E748-A403-47B15C81D35F}" srcOrd="0" destOrd="0" parTransId="{12DA012C-BABC-6D4A-824F-FF217FE2081A}" sibTransId="{1CEC3ECC-74BE-0E47-A6C5-6E4A4897E5F8}"/>
    <dgm:cxn modelId="{220C8F36-A9FD-D94B-BDC4-5D89C5C0D987}" type="presOf" srcId="{926E3ABD-B959-DE47-A390-9304B581FF8E}" destId="{57647EB6-8A75-C44B-A21D-99D6EDD0926E}" srcOrd="0" destOrd="0" presId="urn:microsoft.com/office/officeart/2005/8/layout/venn3"/>
    <dgm:cxn modelId="{EB06E85A-EB6E-9549-AC43-D5DC6739E1A7}" srcId="{E94C6EAD-3B5F-3C4B-8F74-E6D626E8230F}" destId="{ED6BDE8D-5D2B-1641-B173-7F7D152B9F1D}" srcOrd="5" destOrd="0" parTransId="{043F30CC-9B9D-3B4B-B8CC-AB5EB876BA00}" sibTransId="{31F00736-DD65-3946-AB44-FBF5B531B6F0}"/>
    <dgm:cxn modelId="{9503ED5B-0C2A-D54C-BC70-5BF093408CED}" srcId="{E94C6EAD-3B5F-3C4B-8F74-E6D626E8230F}" destId="{926E3ABD-B959-DE47-A390-9304B581FF8E}" srcOrd="4" destOrd="0" parTransId="{06AB4571-F58A-5E4E-BD93-59714ECDC43A}" sibTransId="{B5B30326-E517-6548-B1AF-E90A6B8ED9CA}"/>
    <dgm:cxn modelId="{5A1F208E-6443-9948-9E01-65456DADB8AB}" type="presOf" srcId="{83FB9352-00A5-2C43-9B32-46F5BAABD3BB}" destId="{48507F6C-D5D9-2946-8D4C-8FDFC69F709E}" srcOrd="0" destOrd="0" presId="urn:microsoft.com/office/officeart/2005/8/layout/venn3"/>
    <dgm:cxn modelId="{5DA2F5AE-8072-9545-AC8B-5D0896365171}" type="presOf" srcId="{62BAE6DD-1FC4-E748-A403-47B15C81D35F}" destId="{46650CEB-FF2E-4C42-BDD5-C1638C1F96D9}" srcOrd="0" destOrd="0" presId="urn:microsoft.com/office/officeart/2005/8/layout/venn3"/>
    <dgm:cxn modelId="{EFFBCCB7-01E1-E84A-8882-CE3B94786CF0}" type="presOf" srcId="{E94C6EAD-3B5F-3C4B-8F74-E6D626E8230F}" destId="{799E2129-EB1C-9840-8279-8FF98EF9CA14}" srcOrd="0" destOrd="0" presId="urn:microsoft.com/office/officeart/2005/8/layout/venn3"/>
    <dgm:cxn modelId="{A385D7C2-865A-3A40-AE9E-AA6B7929D5CF}" type="presOf" srcId="{ED6BDE8D-5D2B-1641-B173-7F7D152B9F1D}" destId="{12F8BED6-F79B-0B48-9FCA-8B0676BCCA51}" srcOrd="0" destOrd="0" presId="urn:microsoft.com/office/officeart/2005/8/layout/venn3"/>
    <dgm:cxn modelId="{2AFE0AD8-3730-C445-A324-18C40C32F288}" srcId="{E94C6EAD-3B5F-3C4B-8F74-E6D626E8230F}" destId="{39BF94F4-AE18-A444-821A-868FFE72E7CF}" srcOrd="2" destOrd="0" parTransId="{D566DB7C-A9B1-3142-B488-70848DB3372F}" sibTransId="{9EB2F8EE-9745-414C-8D50-44D43B4089A7}"/>
    <dgm:cxn modelId="{2913C0D4-6201-9246-B377-1BF02D638E3D}" type="presParOf" srcId="{799E2129-EB1C-9840-8279-8FF98EF9CA14}" destId="{46650CEB-FF2E-4C42-BDD5-C1638C1F96D9}" srcOrd="0" destOrd="0" presId="urn:microsoft.com/office/officeart/2005/8/layout/venn3"/>
    <dgm:cxn modelId="{44AABBA9-ADA7-4A4C-A3CB-7182B6312C10}" type="presParOf" srcId="{799E2129-EB1C-9840-8279-8FF98EF9CA14}" destId="{7E8E632C-DDD6-7B40-BAF1-BCD515353FF3}" srcOrd="1" destOrd="0" presId="urn:microsoft.com/office/officeart/2005/8/layout/venn3"/>
    <dgm:cxn modelId="{E4DC5FFA-34E8-4C4D-9751-B5DE16223D19}" type="presParOf" srcId="{799E2129-EB1C-9840-8279-8FF98EF9CA14}" destId="{48507F6C-D5D9-2946-8D4C-8FDFC69F709E}" srcOrd="2" destOrd="0" presId="urn:microsoft.com/office/officeart/2005/8/layout/venn3"/>
    <dgm:cxn modelId="{A69E238B-19C4-874F-8157-ED6D06B60366}" type="presParOf" srcId="{799E2129-EB1C-9840-8279-8FF98EF9CA14}" destId="{BC526675-92FB-2949-AF26-B7A29AE041B7}" srcOrd="3" destOrd="0" presId="urn:microsoft.com/office/officeart/2005/8/layout/venn3"/>
    <dgm:cxn modelId="{A3BFC22F-CF60-7246-A377-0D2F46DF0360}" type="presParOf" srcId="{799E2129-EB1C-9840-8279-8FF98EF9CA14}" destId="{8D4E9A11-159D-EA4B-BEFD-C944B3D079B3}" srcOrd="4" destOrd="0" presId="urn:microsoft.com/office/officeart/2005/8/layout/venn3"/>
    <dgm:cxn modelId="{983B4564-82AC-3142-A077-0037184B5EB1}" type="presParOf" srcId="{799E2129-EB1C-9840-8279-8FF98EF9CA14}" destId="{50A3153F-E1BA-CA42-B5E2-0CD81914C140}" srcOrd="5" destOrd="0" presId="urn:microsoft.com/office/officeart/2005/8/layout/venn3"/>
    <dgm:cxn modelId="{436BAB80-E616-AF4D-BF0D-15A5BA5FDFC9}" type="presParOf" srcId="{799E2129-EB1C-9840-8279-8FF98EF9CA14}" destId="{83073C5E-B462-444C-9BC4-C5F6CAAB054A}" srcOrd="6" destOrd="0" presId="urn:microsoft.com/office/officeart/2005/8/layout/venn3"/>
    <dgm:cxn modelId="{26A8E54A-2598-3B41-AA38-4509AC4CF9B9}" type="presParOf" srcId="{799E2129-EB1C-9840-8279-8FF98EF9CA14}" destId="{039D746D-1CCD-C840-809A-324E64DF3B34}" srcOrd="7" destOrd="0" presId="urn:microsoft.com/office/officeart/2005/8/layout/venn3"/>
    <dgm:cxn modelId="{38CA1E71-F493-2B4A-9BFA-E25C41D4CE2D}" type="presParOf" srcId="{799E2129-EB1C-9840-8279-8FF98EF9CA14}" destId="{57647EB6-8A75-C44B-A21D-99D6EDD0926E}" srcOrd="8" destOrd="0" presId="urn:microsoft.com/office/officeart/2005/8/layout/venn3"/>
    <dgm:cxn modelId="{F0D7D046-5B6E-6B48-BB86-7A263D8844A7}" type="presParOf" srcId="{799E2129-EB1C-9840-8279-8FF98EF9CA14}" destId="{96DDC16E-E3B4-0E46-B6DD-E8E1FDE039F2}" srcOrd="9" destOrd="0" presId="urn:microsoft.com/office/officeart/2005/8/layout/venn3"/>
    <dgm:cxn modelId="{E8250D74-715D-1D49-BCB2-EF29540BA719}" type="presParOf" srcId="{799E2129-EB1C-9840-8279-8FF98EF9CA14}" destId="{12F8BED6-F79B-0B48-9FCA-8B0676BCCA51}" srcOrd="10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50CEB-FF2E-4C42-BDD5-C1638C1F96D9}">
      <dsp:nvSpPr>
        <dsp:cNvPr id="0" name=""/>
        <dsp:cNvSpPr/>
      </dsp:nvSpPr>
      <dsp:spPr>
        <a:xfrm>
          <a:off x="1432" y="927533"/>
          <a:ext cx="2346387" cy="2346387"/>
        </a:xfrm>
        <a:prstGeom prst="ellipse">
          <a:avLst/>
        </a:prstGeom>
        <a:solidFill>
          <a:schemeClr val="accent4"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Popular (Top 3 in Data Science)</a:t>
          </a:r>
        </a:p>
      </dsp:txBody>
      <dsp:txXfrm>
        <a:off x="345052" y="1271153"/>
        <a:ext cx="1659147" cy="1659147"/>
      </dsp:txXfrm>
    </dsp:sp>
    <dsp:sp modelId="{48507F6C-D5D9-2946-8D4C-8FDFC69F709E}">
      <dsp:nvSpPr>
        <dsp:cNvPr id="0" name=""/>
        <dsp:cNvSpPr/>
      </dsp:nvSpPr>
      <dsp:spPr>
        <a:xfrm>
          <a:off x="1878542" y="927533"/>
          <a:ext cx="2346387" cy="2346387"/>
        </a:xfrm>
        <a:prstGeom prst="ellipse">
          <a:avLst/>
        </a:prstGeom>
        <a:solidFill>
          <a:schemeClr val="accent4">
            <a:hueOff val="-3110148"/>
            <a:satOff val="5562"/>
            <a:lumOff val="1451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Strong in graphics and statistics</a:t>
          </a:r>
        </a:p>
      </dsp:txBody>
      <dsp:txXfrm>
        <a:off x="2222162" y="1271153"/>
        <a:ext cx="1659147" cy="1659147"/>
      </dsp:txXfrm>
    </dsp:sp>
    <dsp:sp modelId="{8D4E9A11-159D-EA4B-BEFD-C944B3D079B3}">
      <dsp:nvSpPr>
        <dsp:cNvPr id="0" name=""/>
        <dsp:cNvSpPr/>
      </dsp:nvSpPr>
      <dsp:spPr>
        <a:xfrm>
          <a:off x="3755651" y="927533"/>
          <a:ext cx="2346387" cy="2346387"/>
        </a:xfrm>
        <a:prstGeom prst="ellipse">
          <a:avLst/>
        </a:prstGeom>
        <a:solidFill>
          <a:schemeClr val="accent4">
            <a:hueOff val="-6220296"/>
            <a:satOff val="11125"/>
            <a:lumOff val="2902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Fast and efficient</a:t>
          </a:r>
        </a:p>
      </dsp:txBody>
      <dsp:txXfrm>
        <a:off x="4099271" y="1271153"/>
        <a:ext cx="1659147" cy="1659147"/>
      </dsp:txXfrm>
    </dsp:sp>
    <dsp:sp modelId="{83073C5E-B462-444C-9BC4-C5F6CAAB054A}">
      <dsp:nvSpPr>
        <dsp:cNvPr id="0" name=""/>
        <dsp:cNvSpPr/>
      </dsp:nvSpPr>
      <dsp:spPr>
        <a:xfrm>
          <a:off x="5632761" y="927533"/>
          <a:ext cx="2346387" cy="2346387"/>
        </a:xfrm>
        <a:prstGeom prst="ellipse">
          <a:avLst/>
        </a:prstGeom>
        <a:solidFill>
          <a:schemeClr val="accent4">
            <a:hueOff val="-9330444"/>
            <a:satOff val="16687"/>
            <a:lumOff val="4353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Open source</a:t>
          </a:r>
        </a:p>
      </dsp:txBody>
      <dsp:txXfrm>
        <a:off x="5976381" y="1271153"/>
        <a:ext cx="1659147" cy="1659147"/>
      </dsp:txXfrm>
    </dsp:sp>
    <dsp:sp modelId="{57647EB6-8A75-C44B-A21D-99D6EDD0926E}">
      <dsp:nvSpPr>
        <dsp:cNvPr id="0" name=""/>
        <dsp:cNvSpPr/>
      </dsp:nvSpPr>
      <dsp:spPr>
        <a:xfrm>
          <a:off x="7509870" y="927533"/>
          <a:ext cx="2346387" cy="2346387"/>
        </a:xfrm>
        <a:prstGeom prst="ellipse">
          <a:avLst/>
        </a:prstGeom>
        <a:solidFill>
          <a:schemeClr val="accent4">
            <a:hueOff val="-12440591"/>
            <a:satOff val="22250"/>
            <a:lumOff val="5804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Can be automated</a:t>
          </a:r>
        </a:p>
      </dsp:txBody>
      <dsp:txXfrm>
        <a:off x="7853490" y="1271153"/>
        <a:ext cx="1659147" cy="1659147"/>
      </dsp:txXfrm>
    </dsp:sp>
    <dsp:sp modelId="{12F8BED6-F79B-0B48-9FCA-8B0676BCCA51}">
      <dsp:nvSpPr>
        <dsp:cNvPr id="0" name=""/>
        <dsp:cNvSpPr/>
      </dsp:nvSpPr>
      <dsp:spPr>
        <a:xfrm>
          <a:off x="9386980" y="927533"/>
          <a:ext cx="2346387" cy="2346387"/>
        </a:xfrm>
        <a:prstGeom prst="ellipse">
          <a:avLst/>
        </a:prstGeom>
        <a:solidFill>
          <a:schemeClr val="accent4">
            <a:hueOff val="-15550739"/>
            <a:satOff val="27812"/>
            <a:lumOff val="7255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Useful for careers in many fields!</a:t>
          </a:r>
        </a:p>
      </dsp:txBody>
      <dsp:txXfrm>
        <a:off x="9730600" y="1271153"/>
        <a:ext cx="1659147" cy="16591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5/24/19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5/24/19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47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06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39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37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47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360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50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89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98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9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 specific example of something I have done in R in job setting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63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99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31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240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403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526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620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4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67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87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4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22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9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80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70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5/24/19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hda.com/english/wiki/getting-help-with-functions-in-r-programming" TargetMode="External"/><Relationship Id="rId5" Type="http://schemas.openxmlformats.org/officeDocument/2006/relationships/hyperlink" Target="https://www.statmethods.net/" TargetMode="External"/><Relationship Id="rId4" Type="http://schemas.openxmlformats.org/officeDocument/2006/relationships/hyperlink" Target="https://www.r-bloggers.com/getting-help-with-r-programming-useful-survival-skill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lsey-huntzberry/Intro_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in.slack.com/t/learningrinaustin/shared_invite/enQtNjQ3MTcxMTczOTQyLTU4NWU2OGU5ZWQ5YzIwMTRhYjRiZTI3ODM1Yjc3ZTcwY2VjOGZkNjg2MzE1ODA1ZDA0YTRjMzNjYmIxOWQ1YmM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join.skype.com/BnvN2P9bJSE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wustl.edu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entbrite.com/e/intro-r-vectors-and-matrices-tickets-61769256509" TargetMode="External"/><Relationship Id="rId2" Type="http://schemas.openxmlformats.org/officeDocument/2006/relationships/hyperlink" Target="https://www.meetup.com/Learning-R-Programming-in-Austin/events/261412773/" TargetMode="Externa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.slack.com/t/learningrinaustin/shared_invite/enQtNjQ3MTcxMTczOTQyLTU4NWU2OGU5ZWQ5YzIwMTRhYjRiZTI3ODM1Yjc3ZTcwY2VjOGZkNjg2MzE1ODA1ZDA0YTRjMzNjYmIxOWQ1YmM" TargetMode="External"/><Relationship Id="rId2" Type="http://schemas.openxmlformats.org/officeDocument/2006/relationships/hyperlink" Target="mailto:kelsey.Huntzberry@gmail.com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2" y="1524000"/>
            <a:ext cx="8229600" cy="2895600"/>
          </a:xfrm>
        </p:spPr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17612" y="4419600"/>
            <a:ext cx="10058400" cy="1219200"/>
          </a:xfrm>
        </p:spPr>
        <p:txBody>
          <a:bodyPr>
            <a:normAutofit fontScale="92500" lnSpcReduction="10000"/>
          </a:bodyPr>
          <a:lstStyle/>
          <a:p>
            <a:r>
              <a:rPr lang="it-IT" sz="3600" dirty="0">
                <a:solidFill>
                  <a:schemeClr val="tx1"/>
                </a:solidFill>
              </a:rPr>
              <a:t>Setup, </a:t>
            </a:r>
            <a:r>
              <a:rPr lang="it-IT" sz="3600" dirty="0" err="1">
                <a:solidFill>
                  <a:schemeClr val="tx1"/>
                </a:solidFill>
              </a:rPr>
              <a:t>R</a:t>
            </a:r>
            <a:r>
              <a:rPr lang="it-IT" sz="3600" dirty="0">
                <a:solidFill>
                  <a:schemeClr val="tx1"/>
                </a:solidFill>
              </a:rPr>
              <a:t> Interface, and intro to </a:t>
            </a:r>
            <a:r>
              <a:rPr lang="it-IT" sz="3600" dirty="0" err="1">
                <a:solidFill>
                  <a:schemeClr val="tx1"/>
                </a:solidFill>
              </a:rPr>
              <a:t>basics</a:t>
            </a:r>
            <a:endParaRPr lang="it-IT" sz="3600" dirty="0">
              <a:solidFill>
                <a:schemeClr val="tx1"/>
              </a:solidFill>
            </a:endParaRPr>
          </a:p>
          <a:p>
            <a:endParaRPr lang="it-IT" sz="2800" dirty="0"/>
          </a:p>
          <a:p>
            <a:r>
              <a:rPr lang="it-IT" sz="2800" dirty="0"/>
              <a:t>	By Kelsey Huntzberry, MPH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709CD2-3662-814D-9419-F0B39D36D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2" y="571500"/>
            <a:ext cx="1143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6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 Content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220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Class content: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Instructional content in PowerPoint (slides shared day before class!)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Examples to demonstrate every major concept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Optional exercises to do at home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These will be reviewed during the next class</a:t>
            </a:r>
          </a:p>
        </p:txBody>
      </p:sp>
    </p:spTree>
    <p:extLst>
      <p:ext uri="{BB962C8B-B14F-4D97-AF65-F5344CB8AC3E}">
        <p14:creationId xmlns:p14="http://schemas.microsoft.com/office/powerpoint/2010/main" val="221145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Streaming and Recording of Class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7526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For each class I will create a Skype meeting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do NOT need a Skype account to join the meeting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live stream the 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also record the class for future student use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will receive an email through Meetup by 9 AM the morning of class with the link to join the meeting</a:t>
            </a:r>
          </a:p>
        </p:txBody>
      </p:sp>
    </p:spTree>
    <p:extLst>
      <p:ext uri="{BB962C8B-B14F-4D97-AF65-F5344CB8AC3E}">
        <p14:creationId xmlns:p14="http://schemas.microsoft.com/office/powerpoint/2010/main" val="147676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Getting Help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36612" y="1752600"/>
            <a:ext cx="105156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Have a coding error you do not know how to solve?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Google it!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Best resources I have found are: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Stack Overflow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https://stackoverflow.com/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 *This one is often your best option!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 Bloggers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https://www.r-bloggers.com/getting-help-with-r-programming-useful-survival-skills/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Quick R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https://www.statmethods.net/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STHDA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http://www.sthda.com/english/wiki/getting-help-with-functions-in-r-programming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18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created a public class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repository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name of the repo is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Intro_R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and the link is here: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https://github.com/kelsey-huntzberry/Intro_R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is where I will share class PowerPoints and code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Slack channel for group chat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is a chat forum where you can ask questions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channel name: r-programming-class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channel link: </a:t>
            </a:r>
            <a:r>
              <a:rPr lang="en-US" dirty="0">
                <a:hlinkClick r:id="rId4"/>
              </a:rPr>
              <a:t>https://join.slack.com/t/learningrinaustin/shared_invite/enQtNjQ3MTcxMTczOTQyLTU4NWU2OGU5ZWQ5YzIwMTRhYjRiZTI3ODM1Yjc3ZTcwY2VjOGZkNjg2MzE1ODA1ZDA0YTRjMzNjYmIxOWQ1YmM</a:t>
            </a:r>
            <a:r>
              <a:rPr lang="en-US" dirty="0"/>
              <a:t> 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9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Sharing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in-class and optional outside-of-class code will be shared on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provide all R code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Optional practice exercises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 will provide optional practice exercises every 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coding challenges will be written in .R file code comments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Solutions will be posted by Thursday each week</a:t>
            </a:r>
          </a:p>
        </p:txBody>
      </p:sp>
    </p:spTree>
    <p:extLst>
      <p:ext uri="{BB962C8B-B14F-4D97-AF65-F5344CB8AC3E}">
        <p14:creationId xmlns:p14="http://schemas.microsoft.com/office/powerpoint/2010/main" val="37019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Finding a Class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is a code and file sharing platform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Will create a new branch for each class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Navigate to a class as follows: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DAA9C8-5250-9241-B48D-5F876D9662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9" t="38941" r="15277" b="26667"/>
          <a:stretch/>
        </p:blipFill>
        <p:spPr>
          <a:xfrm>
            <a:off x="1862488" y="3429000"/>
            <a:ext cx="9036156" cy="27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78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Downloading a File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the file you want to download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“Raw” button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“Save Link As”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F032B-0565-E744-9C83-29453B4E89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3" t="31250" r="14323" b="27083"/>
          <a:stretch/>
        </p:blipFill>
        <p:spPr>
          <a:xfrm>
            <a:off x="4760911" y="3429000"/>
            <a:ext cx="7029452" cy="312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615963-C0FC-9C4A-AF65-C3D07618A4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8" t="26605" r="62964" b="54877"/>
          <a:stretch/>
        </p:blipFill>
        <p:spPr>
          <a:xfrm>
            <a:off x="398462" y="3429000"/>
            <a:ext cx="4114800" cy="2057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DC0329-B918-8A46-B1A1-00E7E032C758}"/>
              </a:ext>
            </a:extLst>
          </p:cNvPr>
          <p:cNvSpPr/>
          <p:nvPr/>
        </p:nvSpPr>
        <p:spPr>
          <a:xfrm>
            <a:off x="684212" y="5029200"/>
            <a:ext cx="2819400" cy="431800"/>
          </a:xfrm>
          <a:prstGeom prst="rect">
            <a:avLst/>
          </a:prstGeom>
          <a:noFill/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A1C31A-C31B-804D-BC28-FB01132C474D}"/>
              </a:ext>
            </a:extLst>
          </p:cNvPr>
          <p:cNvSpPr/>
          <p:nvPr/>
        </p:nvSpPr>
        <p:spPr>
          <a:xfrm>
            <a:off x="9104312" y="4648200"/>
            <a:ext cx="571500" cy="43180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6475D8-B9AB-B448-B595-621558AA1A62}"/>
              </a:ext>
            </a:extLst>
          </p:cNvPr>
          <p:cNvSpPr/>
          <p:nvPr/>
        </p:nvSpPr>
        <p:spPr>
          <a:xfrm>
            <a:off x="9294811" y="5410200"/>
            <a:ext cx="2209801" cy="292100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8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Office Hours?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Tell me your opinion on Slack within the next week or two if these would be helpful!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Would meet for ~half hour in a coffee shop near the class location</a:t>
            </a:r>
          </a:p>
        </p:txBody>
      </p:sp>
    </p:spTree>
    <p:extLst>
      <p:ext uri="{BB962C8B-B14F-4D97-AF65-F5344CB8AC3E}">
        <p14:creationId xmlns:p14="http://schemas.microsoft.com/office/powerpoint/2010/main" val="209759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4478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Installing Base R and RStudio</a:t>
            </a:r>
          </a:p>
        </p:txBody>
      </p:sp>
    </p:spTree>
    <p:extLst>
      <p:ext uri="{BB962C8B-B14F-4D97-AF65-F5344CB8AC3E}">
        <p14:creationId xmlns:p14="http://schemas.microsoft.com/office/powerpoint/2010/main" val="405542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 Live Stream Link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905000"/>
            <a:ext cx="9944099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To connect to the live stream of class so you can see my shared screen enter this link: </a:t>
            </a:r>
            <a:r>
              <a:rPr lang="en-US" sz="2800" dirty="0">
                <a:hlinkClick r:id="rId2"/>
              </a:rPr>
              <a:t>https://join.skype.com/BnvN2P9bJSEO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NOTE: You do NOT need a skype account to connect</a:t>
            </a:r>
          </a:p>
        </p:txBody>
      </p:sp>
    </p:spTree>
    <p:extLst>
      <p:ext uri="{BB962C8B-B14F-4D97-AF65-F5344CB8AC3E}">
        <p14:creationId xmlns:p14="http://schemas.microsoft.com/office/powerpoint/2010/main" val="306941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Installing Base 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 to this link: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http://cran.wustl.edu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With this CRAN, can be set up with one file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Easy and straightforward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Choose “Download R” link for your operating system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FD8B55-6DC2-1048-BF00-2BA05BA95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91408"/>
            <a:ext cx="9371013" cy="21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3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Version of R Should I Download?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 you ever want to connect to a database through R?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you think the answer is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download the most recent version!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I recommend downloading R 3.4.4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Connecting to a database through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ROracle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can only be done with a version of 3.4.4 and below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9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Base 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48768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Latest version: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After you choosing operating system, click R-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latest.pkg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link towards the bottom of your screen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E4A21F-A2C4-EF43-A278-3663D22E8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9" t="49734" r="64583" b="32222"/>
          <a:stretch/>
        </p:blipFill>
        <p:spPr>
          <a:xfrm>
            <a:off x="6365684" y="3932663"/>
            <a:ext cx="4879803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3C48CB-C182-494C-B1EF-DD8D905667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68889" r="65278" b="7778"/>
          <a:stretch/>
        </p:blipFill>
        <p:spPr>
          <a:xfrm>
            <a:off x="1085183" y="3932663"/>
            <a:ext cx="4876800" cy="2497873"/>
          </a:xfrm>
          <a:prstGeom prst="rect">
            <a:avLst/>
          </a:prstGeom>
        </p:spPr>
      </p:pic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ECF381FB-D325-EA4F-8A6D-FB727B340080}"/>
              </a:ext>
            </a:extLst>
          </p:cNvPr>
          <p:cNvSpPr txBox="1">
            <a:spLocks/>
          </p:cNvSpPr>
          <p:nvPr/>
        </p:nvSpPr>
        <p:spPr>
          <a:xfrm>
            <a:off x="6365684" y="1676400"/>
            <a:ext cx="4113212" cy="464820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Downloading R 3.4.4: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Click R-3.4.4.pkg about halfway down the screen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8860ED-A200-574A-8893-0A54C3050B6C}"/>
              </a:ext>
            </a:extLst>
          </p:cNvPr>
          <p:cNvSpPr/>
          <p:nvPr/>
        </p:nvSpPr>
        <p:spPr>
          <a:xfrm>
            <a:off x="4444559" y="4408912"/>
            <a:ext cx="1371600" cy="419101"/>
          </a:xfrm>
          <a:prstGeom prst="rect">
            <a:avLst/>
          </a:prstGeom>
          <a:noFill/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E423BB-68FA-D446-8FE1-18CD0D38D293}"/>
              </a:ext>
            </a:extLst>
          </p:cNvPr>
          <p:cNvSpPr/>
          <p:nvPr/>
        </p:nvSpPr>
        <p:spPr>
          <a:xfrm>
            <a:off x="9500408" y="4618462"/>
            <a:ext cx="1547003" cy="419101"/>
          </a:xfrm>
          <a:prstGeom prst="rect">
            <a:avLst/>
          </a:prstGeom>
          <a:noFill/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317404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Base 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6CEA2A-65AF-0B45-8354-C0352B88F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503" y="1905000"/>
            <a:ext cx="9134391" cy="4114801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After you click the link: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Let the download finish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Open file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Follow on screen instructions</a:t>
            </a:r>
          </a:p>
        </p:txBody>
      </p:sp>
    </p:spTree>
    <p:extLst>
      <p:ext uri="{BB962C8B-B14F-4D97-AF65-F5344CB8AC3E}">
        <p14:creationId xmlns:p14="http://schemas.microsoft.com/office/powerpoint/2010/main" val="181664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Difference between Base R &amp; RStudio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Base R allows the program to run on your computer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can program in Base R but I do 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recommend it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It is difficult to use!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We will use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Rstudio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An interface that is easy to use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easily see: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Plots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Get help</a:t>
            </a:r>
          </a:p>
        </p:txBody>
      </p:sp>
    </p:spTree>
    <p:extLst>
      <p:ext uri="{BB962C8B-B14F-4D97-AF65-F5344CB8AC3E}">
        <p14:creationId xmlns:p14="http://schemas.microsoft.com/office/powerpoint/2010/main" val="391510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RStudio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002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 to this link: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https://www.rstudio.com/products/rstudio/download/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be using RStudio Desktop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RStudio Server runs on the cloud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are welcome to use it if you prefer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However, I will not be covering cloud-related troubleshooting in this course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Click Download to version you want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Choose your operating system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Let file load, open it, and follow on-screen instructions</a:t>
            </a:r>
          </a:p>
        </p:txBody>
      </p:sp>
    </p:spTree>
    <p:extLst>
      <p:ext uri="{BB962C8B-B14F-4D97-AF65-F5344CB8AC3E}">
        <p14:creationId xmlns:p14="http://schemas.microsoft.com/office/powerpoint/2010/main" val="220385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R Interface &amp; Essential Basic Commands</a:t>
            </a:r>
          </a:p>
        </p:txBody>
      </p:sp>
    </p:spTree>
    <p:extLst>
      <p:ext uri="{BB962C8B-B14F-4D97-AF65-F5344CB8AC3E}">
        <p14:creationId xmlns:p14="http://schemas.microsoft.com/office/powerpoint/2010/main" val="27859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4D183D-1C17-434E-9662-A32DE2638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12" y="0"/>
            <a:ext cx="10972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7F014F-962B-4447-9985-F6DF9FB58446}"/>
              </a:ext>
            </a:extLst>
          </p:cNvPr>
          <p:cNvSpPr txBox="1"/>
          <p:nvPr/>
        </p:nvSpPr>
        <p:spPr>
          <a:xfrm>
            <a:off x="1293812" y="1413228"/>
            <a:ext cx="45720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Source Brower: </a:t>
            </a:r>
            <a:r>
              <a:rPr lang="en-US" sz="2000" dirty="0">
                <a:solidFill>
                  <a:schemeClr val="bg1"/>
                </a:solidFill>
              </a:rPr>
              <a:t>You will create and interact with your R scripts and projects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31C9F-EDB4-AF4B-A39B-A8517D83C4E8}"/>
              </a:ext>
            </a:extLst>
          </p:cNvPr>
          <p:cNvSpPr txBox="1"/>
          <p:nvPr/>
        </p:nvSpPr>
        <p:spPr>
          <a:xfrm>
            <a:off x="1141412" y="4648200"/>
            <a:ext cx="48768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Console: </a:t>
            </a:r>
            <a:r>
              <a:rPr lang="en-US" sz="2000" dirty="0">
                <a:solidFill>
                  <a:schemeClr val="bg1"/>
                </a:solidFill>
              </a:rPr>
              <a:t>You can type code directly in this area. Recommended for quick testing only. Will not be saved for further use.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899005-FEBE-D24B-A64F-C1C0AD82BCE4}"/>
              </a:ext>
            </a:extLst>
          </p:cNvPr>
          <p:cNvSpPr txBox="1"/>
          <p:nvPr/>
        </p:nvSpPr>
        <p:spPr>
          <a:xfrm>
            <a:off x="7923212" y="597620"/>
            <a:ext cx="3429000" cy="163121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Workspace: </a:t>
            </a:r>
            <a:r>
              <a:rPr lang="en-US" sz="2000" dirty="0">
                <a:solidFill>
                  <a:schemeClr val="bg1"/>
                </a:solidFill>
              </a:rPr>
              <a:t>All objects in your environment will be found here. Shows more information about data types and contents if you click on blue arrow.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B1A2D9-92B8-C54D-BE0E-A9A13872F76D}"/>
              </a:ext>
            </a:extLst>
          </p:cNvPr>
          <p:cNvSpPr txBox="1"/>
          <p:nvPr/>
        </p:nvSpPr>
        <p:spPr>
          <a:xfrm>
            <a:off x="7313612" y="4609287"/>
            <a:ext cx="34290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Interact with your files, help documents, packages, and see plots here.</a:t>
            </a:r>
          </a:p>
        </p:txBody>
      </p:sp>
    </p:spTree>
    <p:extLst>
      <p:ext uri="{BB962C8B-B14F-4D97-AF65-F5344CB8AC3E}">
        <p14:creationId xmlns:p14="http://schemas.microsoft.com/office/powerpoint/2010/main" val="34826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Basic Elements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 R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&lt;-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to assign values to a variable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science best practice is to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&lt;-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state &lt;- “Texas”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refer to a single variable within a data frame,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data.frame$variable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Can perform arithmetic on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3958E-9F7B-C74A-A86A-FFB0B1FF76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00"/>
          <a:stretch/>
        </p:blipFill>
        <p:spPr>
          <a:xfrm>
            <a:off x="1903411" y="4953000"/>
            <a:ext cx="2310063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6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about Vectors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The most basic element in R is a vector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other elements are made up of vectors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Vector: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the 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same type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dimension</a:t>
            </a:r>
          </a:p>
          <a:p>
            <a:pPr marL="0" indent="0">
              <a:lnSpc>
                <a:spcPct val="80000"/>
              </a:lnSpc>
              <a:spcAft>
                <a:spcPts val="200"/>
              </a:spcAft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877983-85E0-9247-B76E-00050016DB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77"/>
          <a:stretch/>
        </p:blipFill>
        <p:spPr>
          <a:xfrm>
            <a:off x="1539805" y="4054288"/>
            <a:ext cx="9109213" cy="381000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DCEA3F59-94B5-ED41-B51F-B0B1CDCBCE59}"/>
              </a:ext>
            </a:extLst>
          </p:cNvPr>
          <p:cNvSpPr/>
          <p:nvPr/>
        </p:nvSpPr>
        <p:spPr>
          <a:xfrm rot="18859020">
            <a:off x="1152897" y="4793336"/>
            <a:ext cx="1030136" cy="359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98AEA9-7B88-DF4A-8836-0AEE816453E6}"/>
              </a:ext>
            </a:extLst>
          </p:cNvPr>
          <p:cNvSpPr/>
          <p:nvPr/>
        </p:nvSpPr>
        <p:spPr>
          <a:xfrm rot="14639830">
            <a:off x="2753980" y="4806842"/>
            <a:ext cx="896097" cy="359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5A6CB12-1055-BA40-9F4E-0F9760CE26C8}"/>
              </a:ext>
            </a:extLst>
          </p:cNvPr>
          <p:cNvSpPr/>
          <p:nvPr/>
        </p:nvSpPr>
        <p:spPr>
          <a:xfrm rot="16200000">
            <a:off x="6586953" y="4777100"/>
            <a:ext cx="878168" cy="391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59DBCF-924C-5846-BC8E-F611273789F2}"/>
              </a:ext>
            </a:extLst>
          </p:cNvPr>
          <p:cNvSpPr txBox="1"/>
          <p:nvPr/>
        </p:nvSpPr>
        <p:spPr>
          <a:xfrm>
            <a:off x="265112" y="5484222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Variable Name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013A56-E80D-524F-9C32-874FA5F66941}"/>
              </a:ext>
            </a:extLst>
          </p:cNvPr>
          <p:cNvSpPr txBox="1"/>
          <p:nvPr/>
        </p:nvSpPr>
        <p:spPr>
          <a:xfrm>
            <a:off x="2820038" y="5484222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BB948B-6E68-3144-AA7D-5143F2443A99}"/>
              </a:ext>
            </a:extLst>
          </p:cNvPr>
          <p:cNvSpPr txBox="1"/>
          <p:nvPr/>
        </p:nvSpPr>
        <p:spPr>
          <a:xfrm>
            <a:off x="6094411" y="5484222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Vector Values</a:t>
            </a:r>
          </a:p>
        </p:txBody>
      </p:sp>
    </p:spTree>
    <p:extLst>
      <p:ext uri="{BB962C8B-B14F-4D97-AF65-F5344CB8AC3E}">
        <p14:creationId xmlns:p14="http://schemas.microsoft.com/office/powerpoint/2010/main" val="29709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Will We Be Learning?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905000"/>
            <a:ext cx="9944099" cy="411480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 the basics that beginners need to become regular R users!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Major topics: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types and structures and how they are used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Basic essential R functions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Loading and exporting data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Calculating descriptive statistics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Graphing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45493E-3DF2-DE40-8B0B-7312A94B4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1914" y="4191000"/>
            <a:ext cx="2743200" cy="21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41412" y="-15240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Set Your Working Directory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7612" y="16002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 RStudio to a specific folder on your computer by setting a working directory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directly: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Import files into RStudio from folder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Export files into folder from RStudio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Structure for Windows: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setwd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/>
              <a:t>"C:/Documents/</a:t>
            </a:r>
            <a:r>
              <a:rPr lang="en-US" sz="2400" dirty="0" err="1"/>
              <a:t>Data_Folder</a:t>
            </a:r>
            <a:r>
              <a:rPr lang="en-US" sz="2400" dirty="0"/>
              <a:t>"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Structure for Mac: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setwd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("~/Documents/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Data_Folder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")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Check working directory by using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getwd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8EB4A-EE27-E54C-B29C-91576244A36C}"/>
              </a:ext>
            </a:extLst>
          </p:cNvPr>
          <p:cNvSpPr txBox="1"/>
          <p:nvPr/>
        </p:nvSpPr>
        <p:spPr>
          <a:xfrm>
            <a:off x="8151812" y="3276600"/>
            <a:ext cx="3200400" cy="15696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NOTE: You can use / or \\ to set working directory (directly pasting a file path will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work!)</a:t>
            </a:r>
          </a:p>
        </p:txBody>
      </p:sp>
    </p:spTree>
    <p:extLst>
      <p:ext uri="{BB962C8B-B14F-4D97-AF65-F5344CB8AC3E}">
        <p14:creationId xmlns:p14="http://schemas.microsoft.com/office/powerpoint/2010/main" val="217465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Importing Data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08012" y="1676400"/>
            <a:ext cx="109728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import a .csv file from your working directory use this code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name_you_want_for_your_file.csv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Example: 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opioid.df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("~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state_prescribe_overdose_data.csv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") 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also add a file path to send to another folder!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Add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stringsAsFactors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= F to import strings as characters instead of factors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opioid.df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("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state_prescribe_overdose_data.csv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",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stringsAsFactors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= F) </a:t>
            </a:r>
          </a:p>
        </p:txBody>
      </p:sp>
    </p:spTree>
    <p:extLst>
      <p:ext uri="{BB962C8B-B14F-4D97-AF65-F5344CB8AC3E}">
        <p14:creationId xmlns:p14="http://schemas.microsoft.com/office/powerpoint/2010/main" val="111026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5318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Exporting Data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B5AE9FA5-080D-5544-8317-C8CC0F0525A7}"/>
              </a:ext>
            </a:extLst>
          </p:cNvPr>
          <p:cNvSpPr txBox="1">
            <a:spLocks/>
          </p:cNvSpPr>
          <p:nvPr/>
        </p:nvSpPr>
        <p:spPr>
          <a:xfrm>
            <a:off x="531812" y="1752600"/>
            <a:ext cx="11277600" cy="464820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export a data frame to .csv format into your working directory use the following command and format: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r.data.frame.for.export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“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name_you_want_for_your_file.csv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Example: 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write.csv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mean.overdose.by.year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"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mean_overdose_by_year.csv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8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also add a file path to send to another folder!</a:t>
            </a:r>
          </a:p>
        </p:txBody>
      </p:sp>
    </p:spTree>
    <p:extLst>
      <p:ext uri="{BB962C8B-B14F-4D97-AF65-F5344CB8AC3E}">
        <p14:creationId xmlns:p14="http://schemas.microsoft.com/office/powerpoint/2010/main" val="324720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7604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Installing &amp; Loading Packages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60412" y="1676400"/>
            <a:ext cx="10895013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install an R package, follow this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install.packages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(“psych”)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load the package into your R session use this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library(psych)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have to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install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your packages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once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have to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load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your packages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every time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open a new R session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you close R, you will have to load your packages again</a:t>
            </a:r>
            <a:b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25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Package Loading Error?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B4EBFD0-B394-3446-BE9C-D18EDA362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2" r="5538" b="10714"/>
          <a:stretch/>
        </p:blipFill>
        <p:spPr>
          <a:xfrm>
            <a:off x="1522412" y="2527852"/>
            <a:ext cx="9612311" cy="1143000"/>
          </a:xfrm>
          <a:ln w="38100">
            <a:solidFill>
              <a:srgbClr val="C00000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0C85DF-25D3-6E4D-BD3D-8935A11CD546}"/>
              </a:ext>
            </a:extLst>
          </p:cNvPr>
          <p:cNvSpPr txBox="1"/>
          <p:nvPr/>
        </p:nvSpPr>
        <p:spPr>
          <a:xfrm>
            <a:off x="1179513" y="1624138"/>
            <a:ext cx="10668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you see an error like what you see below: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Your package requires dependencies!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This package requires updated Java, </a:t>
            </a:r>
            <a:r>
              <a:rPr lang="en-US" sz="2600" dirty="0" err="1"/>
              <a:t>Rtools</a:t>
            </a:r>
            <a:r>
              <a:rPr lang="en-US" sz="2600" dirty="0"/>
              <a:t>, and several other R packages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/>
              <a:t>These have to be loaded first before you can install the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Google it!</a:t>
            </a:r>
          </a:p>
        </p:txBody>
      </p:sp>
    </p:spTree>
    <p:extLst>
      <p:ext uri="{BB962C8B-B14F-4D97-AF65-F5344CB8AC3E}">
        <p14:creationId xmlns:p14="http://schemas.microsoft.com/office/powerpoint/2010/main" val="273941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Commonly Used Packages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828800"/>
            <a:ext cx="9982200" cy="4648200"/>
          </a:xfrm>
        </p:spPr>
        <p:txBody>
          <a:bodyPr numCol="2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ggplot2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to create customized graphs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dplyr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for data cleaning, modeling, big data work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stringr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for string manipulation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data.table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Runs large data sets quickly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rmarkdown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Chunks code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create  an HTML print out of code paired with its output</a:t>
            </a:r>
          </a:p>
        </p:txBody>
      </p:sp>
    </p:spTree>
    <p:extLst>
      <p:ext uri="{BB962C8B-B14F-4D97-AF65-F5344CB8AC3E}">
        <p14:creationId xmlns:p14="http://schemas.microsoft.com/office/powerpoint/2010/main" val="373076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Coding Demonstration in R</a:t>
            </a:r>
          </a:p>
        </p:txBody>
      </p:sp>
    </p:spTree>
    <p:extLst>
      <p:ext uri="{BB962C8B-B14F-4D97-AF65-F5344CB8AC3E}">
        <p14:creationId xmlns:p14="http://schemas.microsoft.com/office/powerpoint/2010/main" val="404087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Data Types &amp; Structures</a:t>
            </a:r>
          </a:p>
        </p:txBody>
      </p:sp>
    </p:spTree>
    <p:extLst>
      <p:ext uri="{BB962C8B-B14F-4D97-AF65-F5344CB8AC3E}">
        <p14:creationId xmlns:p14="http://schemas.microsoft.com/office/powerpoint/2010/main" val="234357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Types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Numeric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c(1.2, 2.6, 3.4, 4.1, 5.8)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Character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c(”Alabama”, “Texas”, ”Pennsylvania”)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Integer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c(1, 2, 3, 4, 5)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c(TRUE, FALSE, FALSE, TRUE)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Check a data type with the class() function</a:t>
            </a:r>
          </a:p>
        </p:txBody>
      </p:sp>
    </p:spTree>
    <p:extLst>
      <p:ext uri="{BB962C8B-B14F-4D97-AF65-F5344CB8AC3E}">
        <p14:creationId xmlns:p14="http://schemas.microsoft.com/office/powerpoint/2010/main" val="316076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Variable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Consists of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value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state &lt;- “Texas”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the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same type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dimension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numbers &lt;- c(1, 2, 3, 7, 10)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types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sz="2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dimension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list.values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&lt;- list(1, “Alabama”, 9, TRUE)</a:t>
            </a:r>
          </a:p>
        </p:txBody>
      </p:sp>
    </p:spTree>
    <p:extLst>
      <p:ext uri="{BB962C8B-B14F-4D97-AF65-F5344CB8AC3E}">
        <p14:creationId xmlns:p14="http://schemas.microsoft.com/office/powerpoint/2010/main" val="240495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My Background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7925" y="1600200"/>
            <a:ext cx="10479087" cy="4114801"/>
          </a:xfrm>
        </p:spPr>
        <p:txBody>
          <a:bodyPr>
            <a:no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Double BA in political science and psychology from Swarthmore College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Master in Public Health (MPH) with a specialization in Health Policy Analysis from Washington University in St. Louis</a:t>
            </a:r>
          </a:p>
          <a:p>
            <a:pPr marL="0" indent="0"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2212DB-1FC2-C947-A0E3-6E83A016C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86" b="14610"/>
          <a:stretch/>
        </p:blipFill>
        <p:spPr>
          <a:xfrm>
            <a:off x="3572017" y="4418232"/>
            <a:ext cx="2362200" cy="16796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9D3A42-99B5-7840-A432-5F0AD7F27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32"/>
          <a:stretch/>
        </p:blipFill>
        <p:spPr>
          <a:xfrm>
            <a:off x="6461268" y="4437547"/>
            <a:ext cx="1821152" cy="166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8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Matrix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Rectangular array of the same type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they are numbers, you can perform mathematical operations on each value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frame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created by combining multiple vectors so that each vector becomes a column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column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have a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</a:p>
        </p:txBody>
      </p:sp>
    </p:spTree>
    <p:extLst>
      <p:ext uri="{BB962C8B-B14F-4D97-AF65-F5344CB8AC3E}">
        <p14:creationId xmlns:p14="http://schemas.microsoft.com/office/powerpoint/2010/main" val="3244172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012" y="2628900"/>
            <a:ext cx="5638800" cy="1600200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b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73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609600"/>
            <a:ext cx="11277600" cy="46863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Thank you for attending!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Next Class is Vectors &amp; Matrices:  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Next Saturday, May 24</a:t>
            </a:r>
            <a:r>
              <a:rPr lang="en-US" sz="28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from 10:30 AM to 12:00 PM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attend in person go here to sign up: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https://www.meetup.com/Learning-R-Programming-in-Austin/events/261412773/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attend online go here to sign up: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 tooltip="https://www.eventbrite.com/e/intro-r-vectors-and-matrices-tickets-61769256509"/>
              </a:rPr>
              <a:t>https://www.eventbrite.com/e/intro-r-vectors-and-matrices-tickets-61769256509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Optional Practice Slides are Available 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! (link on slide #12)</a:t>
            </a:r>
          </a:p>
        </p:txBody>
      </p:sp>
    </p:spTree>
    <p:extLst>
      <p:ext uri="{BB962C8B-B14F-4D97-AF65-F5344CB8AC3E}">
        <p14:creationId xmlns:p14="http://schemas.microsoft.com/office/powerpoint/2010/main" val="17278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838200"/>
            <a:ext cx="10363200" cy="46863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Contact Info: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My email: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kelsey.Huntzberry@gmail.com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Slack Channel to collaborate with your cohort is called r-programming-class found here: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hlinkClick r:id="rId3"/>
              </a:rPr>
              <a:t>https://join.slack.com/t/learningrinaustin/shared_invite/enQtNjQ3MTcxMTczOTQyLTU4NWU2OGU5ZWQ5YzIwMTRhYjRiZTI3ODM1Yjc3ZTcwY2VjOGZkNjg2MzE1ODA1ZDA0YTRjMzNjYmIxOWQ1YmM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05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My Background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7925" y="1600200"/>
            <a:ext cx="10479087" cy="4114801"/>
          </a:xfrm>
        </p:spPr>
        <p:txBody>
          <a:bodyPr>
            <a:no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Work Experience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Statistical Data Analyst at Washington University in St. Louis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Scientist at Bayer Crop Science</a:t>
            </a:r>
          </a:p>
          <a:p>
            <a:pPr lvl="1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Current: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Science Analyst at Whole Foods Market</a:t>
            </a:r>
          </a:p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Taught Intro to Data Science, Introduction to R, and Intermediate R to colleagues at Bayer Crop Science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9D3A42-99B5-7840-A432-5F0AD7F27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2"/>
          <a:stretch/>
        </p:blipFill>
        <p:spPr>
          <a:xfrm>
            <a:off x="2894012" y="4876800"/>
            <a:ext cx="1588064" cy="144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3DA64-2A65-CE46-AD22-79E6B9379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348" y="4851418"/>
            <a:ext cx="1461064" cy="14477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1D3337-62A1-744B-8494-F96801C11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012" y="48768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7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9440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 to R Programming: Class Outline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828800"/>
            <a:ext cx="9944099" cy="4648200"/>
          </a:xfrm>
        </p:spPr>
        <p:txBody>
          <a:bodyPr numCol="2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1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Review course outline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Why learn R?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Installing R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 Interface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Intro to basics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2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Matrices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3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frames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4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Lists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Essential Functions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Calculating descriptive statistics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5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about graphing in ggplot2</a:t>
            </a:r>
          </a:p>
        </p:txBody>
      </p:sp>
    </p:spTree>
    <p:extLst>
      <p:ext uri="{BB962C8B-B14F-4D97-AF65-F5344CB8AC3E}">
        <p14:creationId xmlns:p14="http://schemas.microsoft.com/office/powerpoint/2010/main" val="86683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9440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Intermediate R Programming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828800"/>
            <a:ext cx="9944099" cy="4648200"/>
          </a:xfrm>
        </p:spPr>
        <p:txBody>
          <a:bodyPr numCol="1">
            <a:norm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After the first 5 classes are complete, we will proceed with intermediate topics such as: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Data manipulation with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dplyr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String manipulation with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stringr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Loops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User-defined functions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 am open to suggestions about other topics!</a:t>
            </a:r>
          </a:p>
        </p:txBody>
      </p:sp>
    </p:spTree>
    <p:extLst>
      <p:ext uri="{BB962C8B-B14F-4D97-AF65-F5344CB8AC3E}">
        <p14:creationId xmlns:p14="http://schemas.microsoft.com/office/powerpoint/2010/main" val="252012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960812" y="914400"/>
            <a:ext cx="9334499" cy="1371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Why Learn R?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D4BF44A-6294-8B4D-8396-01303B0810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017368"/>
              </p:ext>
            </p:extLst>
          </p:nvPr>
        </p:nvGraphicFramePr>
        <p:xfrm>
          <a:off x="227012" y="2133599"/>
          <a:ext cx="11734800" cy="4201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47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D97B53C-9836-6A4A-9341-39DB4EF14DFA}"/>
              </a:ext>
            </a:extLst>
          </p:cNvPr>
          <p:cNvSpPr/>
          <p:nvPr/>
        </p:nvSpPr>
        <p:spPr>
          <a:xfrm>
            <a:off x="905092" y="3595255"/>
            <a:ext cx="2286000" cy="22098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Statistical Analysis &amp; Modeling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B031FD3-8AC2-CD42-96B3-C0CB7E88A1D4}"/>
              </a:ext>
            </a:extLst>
          </p:cNvPr>
          <p:cNvSpPr/>
          <p:nvPr/>
        </p:nvSpPr>
        <p:spPr>
          <a:xfrm>
            <a:off x="2142404" y="1697183"/>
            <a:ext cx="2667000" cy="2667000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BA74E4-110D-AE47-910C-11B22F549C49}"/>
              </a:ext>
            </a:extLst>
          </p:cNvPr>
          <p:cNvSpPr/>
          <p:nvPr/>
        </p:nvSpPr>
        <p:spPr>
          <a:xfrm>
            <a:off x="3665611" y="3751119"/>
            <a:ext cx="2667000" cy="266700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8A0EB6A-C6DE-AE40-98A8-5A4F50CB506D}"/>
              </a:ext>
            </a:extLst>
          </p:cNvPr>
          <p:cNvSpPr/>
          <p:nvPr/>
        </p:nvSpPr>
        <p:spPr>
          <a:xfrm>
            <a:off x="474266" y="325587"/>
            <a:ext cx="2362200" cy="23622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Graphing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2A2FE3-BE9C-4D42-87A5-2DC4C56CB449}"/>
              </a:ext>
            </a:extLst>
          </p:cNvPr>
          <p:cNvSpPr/>
          <p:nvPr/>
        </p:nvSpPr>
        <p:spPr>
          <a:xfrm>
            <a:off x="5906584" y="2667003"/>
            <a:ext cx="2819400" cy="2743200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Creating Website &amp; Interactive Graphs with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RShiny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D3864BC-6564-1644-A32E-5A3DF5B60B0F}"/>
              </a:ext>
            </a:extLst>
          </p:cNvPr>
          <p:cNvSpPr/>
          <p:nvPr/>
        </p:nvSpPr>
        <p:spPr>
          <a:xfrm>
            <a:off x="4360755" y="1151661"/>
            <a:ext cx="2046721" cy="2057400"/>
          </a:xfrm>
          <a:prstGeom prst="ellipse">
            <a:avLst/>
          </a:prstGeom>
          <a:solidFill>
            <a:srgbClr val="DF9E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853146-4634-1048-9408-11CC9066D24D}"/>
              </a:ext>
            </a:extLst>
          </p:cNvPr>
          <p:cNvSpPr/>
          <p:nvPr/>
        </p:nvSpPr>
        <p:spPr>
          <a:xfrm>
            <a:off x="10133012" y="2795155"/>
            <a:ext cx="1894321" cy="1905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Image Analysis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C5C789E-044D-6F4D-8B67-B0CE2E0FB3A7}"/>
              </a:ext>
            </a:extLst>
          </p:cNvPr>
          <p:cNvSpPr/>
          <p:nvPr/>
        </p:nvSpPr>
        <p:spPr>
          <a:xfrm>
            <a:off x="8252548" y="3886200"/>
            <a:ext cx="2692039" cy="2667001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 &amp; Resource Optimization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46B2B9-B7B5-B040-8DD9-8AE1F4D79E7F}"/>
              </a:ext>
            </a:extLst>
          </p:cNvPr>
          <p:cNvSpPr txBox="1"/>
          <p:nvPr/>
        </p:nvSpPr>
        <p:spPr>
          <a:xfrm>
            <a:off x="7931765" y="585893"/>
            <a:ext cx="3573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Uses for R Programming</a:t>
            </a:r>
          </a:p>
        </p:txBody>
      </p:sp>
    </p:spTree>
    <p:extLst>
      <p:ext uri="{BB962C8B-B14F-4D97-AF65-F5344CB8AC3E}">
        <p14:creationId xmlns:p14="http://schemas.microsoft.com/office/powerpoint/2010/main" val="114314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Digital Blue Tunnel 16x9</Template>
  <TotalTime>17240</TotalTime>
  <Words>1996</Words>
  <Application>Microsoft Macintosh PowerPoint</Application>
  <PresentationFormat>Custom</PresentationFormat>
  <Paragraphs>320</Paragraphs>
  <Slides>43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Arial</vt:lpstr>
      <vt:lpstr>Corbel</vt:lpstr>
      <vt:lpstr>Digital Blue Tunnel 16x9</vt:lpstr>
      <vt:lpstr>Introduction to R</vt:lpstr>
      <vt:lpstr>Class Live Stream Link</vt:lpstr>
      <vt:lpstr>What Will We Be Learning?</vt:lpstr>
      <vt:lpstr>My Background</vt:lpstr>
      <vt:lpstr>My Background</vt:lpstr>
      <vt:lpstr>Introduction to R Programming: Class Outline</vt:lpstr>
      <vt:lpstr>Intermediate R Programming</vt:lpstr>
      <vt:lpstr>Why Learn R?</vt:lpstr>
      <vt:lpstr>PowerPoint Presentation</vt:lpstr>
      <vt:lpstr>PowerPoint Presentation</vt:lpstr>
      <vt:lpstr>Class Content</vt:lpstr>
      <vt:lpstr>Streaming and Recording of Class</vt:lpstr>
      <vt:lpstr>Getting Help</vt:lpstr>
      <vt:lpstr>Collaboration</vt:lpstr>
      <vt:lpstr>Code Sharing</vt:lpstr>
      <vt:lpstr>Github: Finding a Class</vt:lpstr>
      <vt:lpstr>Github: Downloading a File</vt:lpstr>
      <vt:lpstr>Office Hours?</vt:lpstr>
      <vt:lpstr>Installing Base R and RStudio</vt:lpstr>
      <vt:lpstr>Installing Base R</vt:lpstr>
      <vt:lpstr>What Version of R Should I Download?</vt:lpstr>
      <vt:lpstr>Downloading Base R</vt:lpstr>
      <vt:lpstr>Downloading Base R</vt:lpstr>
      <vt:lpstr>Difference between Base R &amp; RStudio</vt:lpstr>
      <vt:lpstr>Downloading RStudio</vt:lpstr>
      <vt:lpstr>R Interface &amp; Essential Basic Commands</vt:lpstr>
      <vt:lpstr>PowerPoint Presentation</vt:lpstr>
      <vt:lpstr>Most Basic Elements</vt:lpstr>
      <vt:lpstr>All about Vectors</vt:lpstr>
      <vt:lpstr>Set Your Working Directory</vt:lpstr>
      <vt:lpstr>Importing Data</vt:lpstr>
      <vt:lpstr>Exporting Data</vt:lpstr>
      <vt:lpstr>Installing &amp; Loading Packages</vt:lpstr>
      <vt:lpstr>Package Loading Error?</vt:lpstr>
      <vt:lpstr>Commonly Used Packages</vt:lpstr>
      <vt:lpstr>Coding Demonstration in R</vt:lpstr>
      <vt:lpstr>Data Types &amp; Structures</vt:lpstr>
      <vt:lpstr>Data Types</vt:lpstr>
      <vt:lpstr>Data Structures</vt:lpstr>
      <vt:lpstr>Data Structures</vt:lpstr>
      <vt:lpstr>Questions? </vt:lpstr>
      <vt:lpstr>Thank you for attending!  Next Class is Vectors &amp; Matrices:   Next Saturday, May 24th from 10:30 AM to 12:00 PM  To attend in person go here to sign up: https://www.meetup.com/Learning-R-Programming-in-Austin/events/261412773/   To attend online go here to sign up: https://www.eventbrite.com/e/intro-r-vectors-and-matrices-tickets-61769256509  Optional Practice Slides are Available on Github! (link on slide #12)</vt:lpstr>
      <vt:lpstr>Contact Info:  My email: kelsey.Huntzberry@gmail.com    Slack Channel to collaborate with your cohort is called r-programming-class found here:  https://join.slack.com/t/learningrinaustin/shared_invite/enQtNjQ3MTcxMTczOTQyLTU4NWU2OGU5ZWQ5YzIwMTRhYjRiZTI3ODM1Yjc3ZTcwY2VjOGZkNjg2MzE1ODA1ZDA0YTRjMzNjYmIxOWQ1YmM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Huntzberry, Kelsey</dc:creator>
  <cp:lastModifiedBy>Kelsey Huntzberry</cp:lastModifiedBy>
  <cp:revision>42</cp:revision>
  <dcterms:created xsi:type="dcterms:W3CDTF">2019-05-13T01:47:15Z</dcterms:created>
  <dcterms:modified xsi:type="dcterms:W3CDTF">2019-05-25T02:52:58Z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